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4318" r:id="rId2"/>
  </p:sldMasterIdLst>
  <p:notesMasterIdLst>
    <p:notesMasterId r:id="rId30"/>
  </p:notesMasterIdLst>
  <p:handoutMasterIdLst>
    <p:handoutMasterId r:id="rId31"/>
  </p:handoutMasterIdLst>
  <p:sldIdLst>
    <p:sldId id="256" r:id="rId3"/>
    <p:sldId id="281" r:id="rId4"/>
    <p:sldId id="258" r:id="rId5"/>
    <p:sldId id="297" r:id="rId6"/>
    <p:sldId id="282" r:id="rId7"/>
    <p:sldId id="283" r:id="rId8"/>
    <p:sldId id="298" r:id="rId9"/>
    <p:sldId id="260" r:id="rId10"/>
    <p:sldId id="284" r:id="rId11"/>
    <p:sldId id="286" r:id="rId12"/>
    <p:sldId id="287" r:id="rId13"/>
    <p:sldId id="285" r:id="rId14"/>
    <p:sldId id="264" r:id="rId15"/>
    <p:sldId id="263" r:id="rId16"/>
    <p:sldId id="288" r:id="rId17"/>
    <p:sldId id="289" r:id="rId18"/>
    <p:sldId id="290" r:id="rId19"/>
    <p:sldId id="292" r:id="rId20"/>
    <p:sldId id="299" r:id="rId21"/>
    <p:sldId id="293" r:id="rId22"/>
    <p:sldId id="300" r:id="rId23"/>
    <p:sldId id="301" r:id="rId24"/>
    <p:sldId id="294" r:id="rId25"/>
    <p:sldId id="302" r:id="rId26"/>
    <p:sldId id="295" r:id="rId27"/>
    <p:sldId id="303" r:id="rId28"/>
    <p:sldId id="296" r:id="rId29"/>
  </p:sldIdLst>
  <p:sldSz cx="9144000" cy="6858000" type="screen4x3"/>
  <p:notesSz cx="6858000" cy="9144000"/>
  <p:embeddedFontLst>
    <p:embeddedFont>
      <p:font typeface="Franklin Gothic Book" pitchFamily="34" charset="0"/>
      <p:regular r:id="rId32"/>
      <p:italic r:id="rId33"/>
    </p:embeddedFont>
    <p:embeddedFont>
      <p:font typeface="Wingdings 2" pitchFamily="18" charset="2"/>
      <p:regular r:id="rId34"/>
    </p:embeddedFont>
    <p:embeddedFont>
      <p:font typeface="Perpetua" pitchFamily="18" charset="0"/>
      <p:regular r:id="rId35"/>
      <p:bold r:id="rId36"/>
      <p:italic r:id="rId37"/>
      <p:boldItalic r:id="rId38"/>
    </p:embeddedFont>
    <p:embeddedFont>
      <p:font typeface="Calibri" pitchFamily="34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CC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50" autoAdjust="0"/>
  </p:normalViewPr>
  <p:slideViewPr>
    <p:cSldViewPr>
      <p:cViewPr varScale="1">
        <p:scale>
          <a:sx n="69" d="100"/>
          <a:sy n="69" d="100"/>
        </p:scale>
        <p:origin x="-5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2532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13460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10726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1981200" y="17526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24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480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1981200" y="2590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24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1981200" y="3429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24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981200" y="4267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24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8229600" cy="4373563"/>
          </a:xfrm>
        </p:spPr>
        <p:txBody>
          <a:bodyPr/>
          <a:lstStyle>
            <a:lvl1pPr marL="0" indent="0">
              <a:lnSpc>
                <a:spcPts val="2600"/>
              </a:lnSpc>
              <a:buFontTx/>
              <a:buNone/>
              <a:defRPr sz="2800" b="1"/>
            </a:lvl1pPr>
            <a:lvl2pPr marL="684213" indent="-227013">
              <a:lnSpc>
                <a:spcPts val="2600"/>
              </a:lnSpc>
              <a:defRPr sz="2400"/>
            </a:lvl2pPr>
            <a:lvl3pPr marL="1087438" indent="-173038">
              <a:lnSpc>
                <a:spcPts val="2600"/>
              </a:lnSpc>
              <a:defRPr sz="2000"/>
            </a:lvl3pPr>
            <a:lvl4pPr marL="1541463" indent="-169863">
              <a:lnSpc>
                <a:spcPts val="2600"/>
              </a:lnSpc>
              <a:defRPr sz="1600"/>
            </a:lvl4pPr>
            <a:lvl5pPr marL="2001838" indent="-173038">
              <a:lnSpc>
                <a:spcPts val="2600"/>
              </a:lnSpc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507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55075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7400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57400"/>
            <a:ext cx="4041775" cy="40687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124200" y="654180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57200" y="6541800"/>
            <a:ext cx="21336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648200" y="17526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8094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954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5814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238500" y="35814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019800" y="35814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3" name="Straight Connector 12"/>
          <p:cNvCxnSpPr>
            <a:endCxn id="9" idx="3"/>
          </p:cNvCxnSpPr>
          <p:nvPr userDrawn="1"/>
        </p:nvCxnSpPr>
        <p:spPr>
          <a:xfrm rot="5400000">
            <a:off x="1650603" y="3303191"/>
            <a:ext cx="3100388" cy="794"/>
          </a:xfrm>
          <a:prstGeom prst="line">
            <a:avLst/>
          </a:prstGeom>
          <a:ln w="25400">
            <a:solidFill>
              <a:schemeClr val="accent4">
                <a:lumMod val="7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rot="5400000">
            <a:off x="3963591" y="3809602"/>
            <a:ext cx="4114007" cy="1588"/>
          </a:xfrm>
          <a:prstGeom prst="line">
            <a:avLst/>
          </a:prstGeom>
          <a:ln w="25400">
            <a:solidFill>
              <a:schemeClr val="accent4">
                <a:lumMod val="7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17526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3238500" y="17526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6019800" y="17526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752601"/>
            <a:ext cx="57150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3528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352800"/>
            <a:ext cx="57150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192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124200" y="654180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57200" y="6541800"/>
            <a:ext cx="21336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1D778-B565-4D7E-94D7-64010A445B68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D21D778-B565-4D7E-94D7-64010A445B68}" type="datetimeFigureOut">
              <a:rPr lang="en-US" smtClean="0"/>
              <a:pPr/>
              <a:t>11/22/2011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r" eaLnBrk="1" latinLnBrk="0" hangingPunct="1"/>
            <a:fld id="{9D21D778-B565-4D7E-94D7-64010A445B68}" type="datetimeFigureOut">
              <a:rPr lang="en-US" smtClean="0"/>
              <a:pPr algn="r" eaLnBrk="1" latinLnBrk="0" hangingPunct="1"/>
              <a:t>11/22/2011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19" r:id="rId1"/>
    <p:sldLayoutId id="2147484320" r:id="rId2"/>
    <p:sldLayoutId id="2147484321" r:id="rId3"/>
    <p:sldLayoutId id="2147484322" r:id="rId4"/>
    <p:sldLayoutId id="2147484323" r:id="rId5"/>
    <p:sldLayoutId id="2147484324" r:id="rId6"/>
    <p:sldLayoutId id="2147484325" r:id="rId7"/>
    <p:sldLayoutId id="2147484326" r:id="rId8"/>
    <p:sldLayoutId id="2147484327" r:id="rId9"/>
    <p:sldLayoutId id="2147484328" r:id="rId10"/>
    <p:sldLayoutId id="2147484329" r:id="rId11"/>
    <p:sldLayoutId id="2147484330" r:id="rId12"/>
    <p:sldLayoutId id="2147484331" r:id="rId13"/>
    <p:sldLayoutId id="2147484332" r:id="rId14"/>
    <p:sldLayoutId id="2147484333" r:id="rId15"/>
    <p:sldLayoutId id="2147484334" r:id="rId16"/>
    <p:sldLayoutId id="2147483654" r:id="rId17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ctr"/>
            <a:r>
              <a:rPr lang="en-US" sz="2800" dirty="0" smtClean="0"/>
              <a:t>NWSISD-FAMILY &amp; COMMUNITY EMPOWERMENT PROGRAM</a:t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900" dirty="0" smtClean="0"/>
              <a:t>FAMILY PROGRAM SPECIALISTS PRESENTING</a:t>
            </a:r>
          </a:p>
          <a:p>
            <a:pPr algn="ctr"/>
            <a:r>
              <a:rPr lang="en-US" sz="3600" b="1" dirty="0" smtClean="0"/>
              <a:t>Discussion on  Families and Poverty</a:t>
            </a:r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6477000"/>
            <a:ext cx="2362200" cy="228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>
              <a:spcBef>
                <a:spcPct val="0"/>
              </a:spcBef>
            </a:pPr>
            <a:r>
              <a:rPr lang="en-US" sz="2400" dirty="0" smtClean="0"/>
              <a:t>Created by Gale Cannon - CFLE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pic>
        <p:nvPicPr>
          <p:cNvPr id="6" name="Picture 5" descr="FCE_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4343400"/>
            <a:ext cx="1950720" cy="124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143000"/>
            <a:ext cx="5791200" cy="73025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How do your students differ?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6553200" cy="9144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CC0066"/>
                </a:solidFill>
              </a:rPr>
              <a:t>The students in the classroom</a:t>
            </a:r>
            <a:r>
              <a:rPr lang="en-US" sz="3200" dirty="0" smtClean="0">
                <a:solidFill>
                  <a:srgbClr val="CC0066"/>
                </a:solidFill>
              </a:rPr>
              <a:t>.</a:t>
            </a:r>
            <a:endParaRPr lang="en-US" sz="3200" dirty="0">
              <a:solidFill>
                <a:srgbClr val="CC0066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6400800" cy="3810000"/>
          </a:xfrm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numCol="2">
            <a:normAutofit lnSpcReduction="10000"/>
          </a:bodyPr>
          <a:lstStyle/>
          <a:p>
            <a:r>
              <a:rPr lang="en-US" dirty="0" smtClean="0"/>
              <a:t>Socio-economic status</a:t>
            </a:r>
          </a:p>
          <a:p>
            <a:r>
              <a:rPr lang="en-US" dirty="0" smtClean="0"/>
              <a:t>Race</a:t>
            </a:r>
          </a:p>
          <a:p>
            <a:r>
              <a:rPr lang="en-US" dirty="0" smtClean="0"/>
              <a:t>Ethnicity</a:t>
            </a:r>
          </a:p>
          <a:p>
            <a:r>
              <a:rPr lang="en-US" dirty="0" smtClean="0"/>
              <a:t>Physical abilities</a:t>
            </a:r>
          </a:p>
          <a:p>
            <a:r>
              <a:rPr lang="en-US" dirty="0" smtClean="0"/>
              <a:t>Gender</a:t>
            </a:r>
          </a:p>
          <a:p>
            <a:r>
              <a:rPr lang="en-US" dirty="0" smtClean="0"/>
              <a:t>Learning abilities</a:t>
            </a:r>
          </a:p>
          <a:p>
            <a:r>
              <a:rPr lang="en-US" dirty="0" smtClean="0"/>
              <a:t>Family traditions</a:t>
            </a:r>
          </a:p>
          <a:p>
            <a:r>
              <a:rPr lang="en-US" dirty="0" smtClean="0"/>
              <a:t>Family structure</a:t>
            </a:r>
          </a:p>
          <a:p>
            <a:r>
              <a:rPr lang="en-US" dirty="0" smtClean="0"/>
              <a:t>Nutrition</a:t>
            </a:r>
          </a:p>
          <a:p>
            <a:r>
              <a:rPr lang="en-US" dirty="0" smtClean="0"/>
              <a:t>Support System</a:t>
            </a:r>
          </a:p>
          <a:p>
            <a:r>
              <a:rPr lang="en-US" dirty="0" smtClean="0"/>
              <a:t>Family History</a:t>
            </a:r>
          </a:p>
          <a:p>
            <a:r>
              <a:rPr lang="en-US" dirty="0" smtClean="0"/>
              <a:t>Religion</a:t>
            </a:r>
          </a:p>
          <a:p>
            <a:r>
              <a:rPr lang="en-US" dirty="0" smtClean="0"/>
              <a:t>Family Dynamics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C0066"/>
                </a:solidFill>
                <a:latin typeface="+mn-lt"/>
                <a:ea typeface="+mn-ea"/>
                <a:cs typeface="+mn-cs"/>
              </a:rPr>
              <a:t>Breaking out of poverty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dirty="0" smtClean="0"/>
              <a:t>What teachers need to know.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dirty="0" smtClean="0"/>
              <a:t>What students need to know.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For students to be successful, we must understand their hidden rules and teach them the rules that will make them successful at school and work.</a:t>
            </a:r>
          </a:p>
          <a:p>
            <a:r>
              <a:rPr lang="en-US" dirty="0" smtClean="0"/>
              <a:t>We can neither excuse our students nor scold them for not knowing; we must teach them and provide support, and high expectations.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dirty="0" smtClean="0"/>
              <a:t>To move from poverty to middle class or middle class to wealth, an individual must give up relationships for achievement (at least for a period of time).</a:t>
            </a:r>
          </a:p>
          <a:p>
            <a:r>
              <a:rPr lang="en-US" dirty="0" smtClean="0"/>
              <a:t>Education is a ticket to breaking free from poverty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C0066"/>
                </a:solidFill>
              </a:rPr>
              <a:t>Language influences Cognition</a:t>
            </a:r>
            <a:endParaRPr lang="en-US" b="1" dirty="0">
              <a:solidFill>
                <a:srgbClr val="CC0066"/>
              </a:solidFill>
            </a:endParaRPr>
          </a:p>
        </p:txBody>
      </p:sp>
      <p:pic>
        <p:nvPicPr>
          <p:cNvPr id="4099" name="Picture 3" descr="C:\Users\gcannon\AppData\Local\Microsoft\Windows\Temporary Internet Files\Content.IE5\DE4CGPLA\MP900422262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1" y="1447800"/>
            <a:ext cx="2438400" cy="3581399"/>
          </a:xfrm>
          <a:prstGeom prst="rect">
            <a:avLst/>
          </a:prstGeom>
          <a:noFill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0" y="1447800"/>
          <a:ext cx="4914900" cy="3743325"/>
        </p:xfrm>
        <a:graphic>
          <a:graphicData uri="http://schemas.openxmlformats.org/drawingml/2006/table">
            <a:tbl>
              <a:tblPr/>
              <a:tblGrid>
                <a:gridCol w="4914900"/>
              </a:tblGrid>
              <a:tr h="3743325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The link between language</a:t>
                      </a:r>
                      <a:r>
                        <a:rPr lang="en-US" sz="2800" baseline="0" dirty="0" smtClean="0"/>
                        <a:t> development and socioeconomic status is strong. Higher SES toddlers actually used more words in talking to their parents than low SES mothers used in talking to their own children.</a:t>
                      </a:r>
                      <a:endParaRPr lang="en-US" sz="28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09600" y="809400"/>
            <a:ext cx="8229600" cy="867000"/>
          </a:xfrm>
        </p:spPr>
        <p:txBody>
          <a:bodyPr>
            <a:noAutofit/>
          </a:bodyPr>
          <a:lstStyle/>
          <a:p>
            <a:r>
              <a:rPr lang="en-US" sz="2000" dirty="0" smtClean="0"/>
              <a:t>Data from article on print environments between high &amp; low socioeconomic status</a:t>
            </a:r>
            <a:endParaRPr lang="en-US" sz="20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600200"/>
            <a:ext cx="8153400" cy="457200"/>
          </a:xfrm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rgbClr val="CC0066"/>
                </a:solidFill>
              </a:rPr>
              <a:t>Beverly Hills		Compton LA 		S. Central LA</a:t>
            </a:r>
            <a:endParaRPr lang="en-US" b="1" dirty="0">
              <a:solidFill>
                <a:srgbClr val="CC0066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457200" y="3581400"/>
            <a:ext cx="2743200" cy="2590800"/>
          </a:xfrm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 fontScale="92500"/>
          </a:bodyPr>
          <a:lstStyle/>
          <a:p>
            <a:r>
              <a:rPr lang="en-US" dirty="0" smtClean="0"/>
              <a:t>Average number of printed materials – </a:t>
            </a:r>
          </a:p>
          <a:p>
            <a:pPr>
              <a:buNone/>
            </a:pPr>
            <a:r>
              <a:rPr lang="en-US" dirty="0" smtClean="0"/>
              <a:t>Home-414</a:t>
            </a:r>
          </a:p>
          <a:p>
            <a:pPr>
              <a:buNone/>
            </a:pPr>
            <a:r>
              <a:rPr lang="en-US" dirty="0" smtClean="0"/>
              <a:t>School-11,360</a:t>
            </a:r>
          </a:p>
          <a:p>
            <a:pPr>
              <a:buNone/>
            </a:pPr>
            <a:r>
              <a:rPr lang="en-US" dirty="0" smtClean="0"/>
              <a:t>Library-73,000</a:t>
            </a:r>
          </a:p>
          <a:p>
            <a:r>
              <a:rPr lang="en-US" dirty="0" smtClean="0"/>
              <a:t>Number of local bookstores within walking distance of most homes-5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3238500" y="3581400"/>
            <a:ext cx="2743200" cy="2590800"/>
          </a:xfrm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 fontScale="92500"/>
          </a:bodyPr>
          <a:lstStyle/>
          <a:p>
            <a:r>
              <a:rPr lang="en-US" dirty="0" smtClean="0"/>
              <a:t>Average number of printed materials –</a:t>
            </a:r>
          </a:p>
          <a:p>
            <a:pPr>
              <a:buNone/>
            </a:pPr>
            <a:r>
              <a:rPr lang="en-US" dirty="0" smtClean="0"/>
              <a:t>Home- 6.08</a:t>
            </a:r>
          </a:p>
          <a:p>
            <a:pPr>
              <a:buNone/>
            </a:pPr>
            <a:r>
              <a:rPr lang="en-US" dirty="0" smtClean="0"/>
              <a:t>School- 1,714</a:t>
            </a:r>
          </a:p>
          <a:p>
            <a:pPr>
              <a:buNone/>
            </a:pPr>
            <a:r>
              <a:rPr lang="en-US" dirty="0" smtClean="0"/>
              <a:t>Library- 50,750</a:t>
            </a:r>
          </a:p>
          <a:p>
            <a:r>
              <a:rPr lang="en-US" dirty="0" smtClean="0"/>
              <a:t>Number of local bookstores in walking distance of most homes-0</a:t>
            </a:r>
            <a:endParaRPr lang="en-US" dirty="0"/>
          </a:p>
          <a:p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14"/>
          </p:nvPr>
        </p:nvSpPr>
        <p:spPr>
          <a:xfrm>
            <a:off x="6019800" y="3581400"/>
            <a:ext cx="2743200" cy="2590800"/>
          </a:xfrm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 fontScale="92500"/>
          </a:bodyPr>
          <a:lstStyle/>
          <a:p>
            <a:r>
              <a:rPr lang="en-US" dirty="0" smtClean="0"/>
              <a:t>Average number of printed materials –</a:t>
            </a:r>
          </a:p>
          <a:p>
            <a:pPr>
              <a:buNone/>
            </a:pPr>
            <a:r>
              <a:rPr lang="en-US" dirty="0" smtClean="0"/>
              <a:t>Home-6.08</a:t>
            </a:r>
          </a:p>
          <a:p>
            <a:pPr>
              <a:buNone/>
            </a:pPr>
            <a:r>
              <a:rPr lang="en-US" dirty="0" smtClean="0"/>
              <a:t>School- 1,714</a:t>
            </a:r>
          </a:p>
          <a:p>
            <a:pPr>
              <a:buNone/>
            </a:pPr>
            <a:r>
              <a:rPr lang="en-US" dirty="0" smtClean="0"/>
              <a:t>Library- 50,750</a:t>
            </a:r>
          </a:p>
          <a:p>
            <a:r>
              <a:rPr lang="en-US" dirty="0" smtClean="0"/>
              <a:t>Number of local bookstores in walking distance of most homes-0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half" idx="15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2000" dirty="0" smtClean="0"/>
              <a:t>   </a:t>
            </a:r>
          </a:p>
          <a:p>
            <a:pPr algn="ctr">
              <a:buNone/>
            </a:pPr>
            <a:r>
              <a:rPr lang="en-US" sz="2000" dirty="0" smtClean="0"/>
              <a:t> </a:t>
            </a:r>
            <a:r>
              <a:rPr lang="en-US" sz="2400" dirty="0" smtClean="0"/>
              <a:t>Average median income $121,000</a:t>
            </a:r>
            <a:endParaRPr lang="en-US" sz="2400" dirty="0"/>
          </a:p>
        </p:txBody>
      </p:sp>
      <p:sp>
        <p:nvSpPr>
          <p:cNvPr id="25" name="Content Placeholder 24"/>
          <p:cNvSpPr>
            <a:spLocks noGrp="1"/>
          </p:cNvSpPr>
          <p:nvPr>
            <p:ph sz="half" idx="16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</a:t>
            </a:r>
          </a:p>
          <a:p>
            <a:pPr>
              <a:buNone/>
            </a:pPr>
            <a:r>
              <a:rPr lang="en-US" sz="2400" dirty="0" smtClean="0"/>
              <a:t> Average median income $33,000</a:t>
            </a:r>
            <a:endParaRPr lang="en-US" sz="2400" dirty="0"/>
          </a:p>
        </p:txBody>
      </p:sp>
      <p:sp>
        <p:nvSpPr>
          <p:cNvPr id="26" name="Content Placeholder 25"/>
          <p:cNvSpPr>
            <a:spLocks noGrp="1"/>
          </p:cNvSpPr>
          <p:nvPr>
            <p:ph sz="half" idx="17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</a:t>
            </a:r>
          </a:p>
          <a:p>
            <a:pPr>
              <a:buNone/>
            </a:pPr>
            <a:r>
              <a:rPr lang="en-US" sz="2400" dirty="0" smtClean="0"/>
              <a:t> Average median income $22,000</a:t>
            </a:r>
            <a:endParaRPr lang="en-US" sz="2400" dirty="0"/>
          </a:p>
        </p:txBody>
      </p:sp>
      <p:sp>
        <p:nvSpPr>
          <p:cNvPr id="21" name="Notched Right Arrow 20"/>
          <p:cNvSpPr/>
          <p:nvPr/>
        </p:nvSpPr>
        <p:spPr>
          <a:xfrm>
            <a:off x="2895600" y="2514600"/>
            <a:ext cx="609600" cy="609600"/>
          </a:xfrm>
          <a:prstGeom prst="notchedRightArrow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CC00"/>
              </a:solidFill>
            </a:endParaRPr>
          </a:p>
        </p:txBody>
      </p:sp>
      <p:sp>
        <p:nvSpPr>
          <p:cNvPr id="14" name="Notched Right Arrow 13"/>
          <p:cNvSpPr/>
          <p:nvPr/>
        </p:nvSpPr>
        <p:spPr>
          <a:xfrm>
            <a:off x="5715000" y="2514600"/>
            <a:ext cx="609600" cy="609600"/>
          </a:xfrm>
          <a:prstGeom prst="notchedRightArrow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624" y="1905000"/>
            <a:ext cx="1603375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2971800" y="1752600"/>
            <a:ext cx="5715000" cy="35813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Casual register- Conversation is dependent upon non verbal assists and sentence syntax often incomplete.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Formal register- The standard sentence syntax and word choice of work and school has complete sentences and specific word choice.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CC0066"/>
                </a:solidFill>
              </a:rPr>
              <a:t>Language and families in poverty</a:t>
            </a:r>
            <a:endParaRPr lang="en-US" sz="2800" b="1" dirty="0">
              <a:solidFill>
                <a:srgbClr val="CC0066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914400" y="1219200"/>
            <a:ext cx="7620000" cy="4572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The link between achievement and language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14"/>
          </p:nvPr>
        </p:nvSpPr>
        <p:spPr/>
        <p:txBody>
          <a:bodyPr>
            <a:normAutofit fontScale="40000" lnSpcReduction="20000"/>
          </a:bodyPr>
          <a:lstStyle/>
          <a:p>
            <a:pPr lvl="2">
              <a:lnSpc>
                <a:spcPts val="2000"/>
              </a:lnSpc>
            </a:pPr>
            <a:r>
              <a:rPr lang="en-US" dirty="0" smtClean="0"/>
              <a:t>More information can be added here by changing this text.</a:t>
            </a:r>
          </a:p>
          <a:p>
            <a:pPr lvl="2">
              <a:lnSpc>
                <a:spcPts val="2000"/>
              </a:lnSpc>
            </a:pPr>
            <a:r>
              <a:rPr lang="en-US" dirty="0" smtClean="0"/>
              <a:t>Make changes to this text.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505200"/>
            <a:ext cx="1676401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5257800" cy="730250"/>
          </a:xfrm>
        </p:spPr>
        <p:txBody>
          <a:bodyPr>
            <a:noAutofit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What determines ones ability to learn?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CC0066"/>
                </a:solidFill>
              </a:rPr>
              <a:t>Learning- </a:t>
            </a:r>
            <a:r>
              <a:rPr lang="en-US" sz="1700" b="1" dirty="0" smtClean="0">
                <a:solidFill>
                  <a:srgbClr val="CC0066"/>
                </a:solidFill>
              </a:rPr>
              <a:t>Eric Jensen</a:t>
            </a:r>
            <a:endParaRPr lang="en-US" sz="1700" b="1" dirty="0">
              <a:solidFill>
                <a:srgbClr val="CC0066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30-40% Genes</a:t>
            </a:r>
          </a:p>
          <a:p>
            <a:r>
              <a:rPr lang="en-US" sz="4000" dirty="0" smtClean="0"/>
              <a:t>30% Gene /Environment Connection</a:t>
            </a:r>
          </a:p>
          <a:p>
            <a:r>
              <a:rPr lang="en-US" sz="4000" dirty="0" smtClean="0"/>
              <a:t>30-40% Environment</a:t>
            </a:r>
          </a:p>
          <a:p>
            <a:pPr>
              <a:buNone/>
            </a:pPr>
            <a:r>
              <a:rPr lang="en-US" sz="1200" dirty="0" smtClean="0"/>
              <a:t>Study by Devin et. Al. 1997 “ There’s  nearly a 2-1 advantage of environmental influences over genetic ones. This suggest both strategy and hope for all students! </a:t>
            </a:r>
            <a:endParaRPr lang="en-US" sz="1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rgbClr val="CC0066"/>
                </a:solidFill>
              </a:rPr>
              <a:t>The Academic Brain</a:t>
            </a:r>
            <a:endParaRPr lang="en-US" b="1" dirty="0">
              <a:solidFill>
                <a:srgbClr val="CC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Kids are not born “A” Students</a:t>
            </a:r>
          </a:p>
          <a:p>
            <a:r>
              <a:rPr lang="en-US" sz="3600" dirty="0" smtClean="0"/>
              <a:t>Specific skill sets have to be developed through life experiences</a:t>
            </a:r>
          </a:p>
          <a:p>
            <a:r>
              <a:rPr lang="en-US" sz="3600" dirty="0" smtClean="0"/>
              <a:t>Attitudes/mindsets must be strengthened for success</a:t>
            </a:r>
          </a:p>
          <a:p>
            <a:r>
              <a:rPr lang="en-US" sz="3600" dirty="0" smtClean="0"/>
              <a:t>This is NOT random</a:t>
            </a:r>
          </a:p>
          <a:p>
            <a:pPr>
              <a:buNone/>
            </a:pPr>
            <a:r>
              <a:rPr lang="en-US" sz="1400" dirty="0" smtClean="0"/>
              <a:t>Handout by E. Jensen on Action Steps for teachers</a:t>
            </a:r>
            <a:endParaRPr lang="en-US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C0066"/>
                </a:solidFill>
              </a:rPr>
              <a:t>Child-Discussion points.</a:t>
            </a:r>
            <a:endParaRPr lang="en-US" b="1" dirty="0">
              <a:solidFill>
                <a:srgbClr val="CC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Homework at school.</a:t>
            </a:r>
          </a:p>
          <a:p>
            <a:r>
              <a:rPr lang="en-US" dirty="0" smtClean="0"/>
              <a:t>Flashcards for parents.</a:t>
            </a:r>
          </a:p>
          <a:p>
            <a:r>
              <a:rPr lang="en-US" dirty="0" smtClean="0"/>
              <a:t>Increase language and verbal skills.</a:t>
            </a:r>
          </a:p>
          <a:p>
            <a:r>
              <a:rPr lang="en-US" dirty="0" smtClean="0"/>
              <a:t>Culturally relevant text.</a:t>
            </a:r>
          </a:p>
          <a:p>
            <a:r>
              <a:rPr lang="en-US" dirty="0" smtClean="0"/>
              <a:t>Use of absent narrative philosophy.</a:t>
            </a:r>
          </a:p>
          <a:p>
            <a:r>
              <a:rPr lang="en-US" dirty="0" smtClean="0"/>
              <a:t>Multicultural aids and tools.</a:t>
            </a:r>
          </a:p>
          <a:p>
            <a:r>
              <a:rPr lang="en-US" dirty="0" smtClean="0"/>
              <a:t>Share data with students and families.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School/Family/ Community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Develop a framework for serving disadvantaged families that involves school/district staff/ parents/ community partners. </a:t>
            </a:r>
          </a:p>
          <a:p>
            <a:r>
              <a:rPr lang="en-US" dirty="0" smtClean="0"/>
              <a:t>Ensure that the resources you are proposing for students and families are workable for a SES view.</a:t>
            </a:r>
          </a:p>
          <a:p>
            <a:r>
              <a:rPr lang="en-US" dirty="0" smtClean="0"/>
              <a:t>Know that you are tremendous influencers of change in the lives of your students.</a:t>
            </a:r>
          </a:p>
          <a:p>
            <a:r>
              <a:rPr lang="en-US" dirty="0" smtClean="0"/>
              <a:t>Create a needs assessment to help you determine what resources are available for the families. </a:t>
            </a:r>
          </a:p>
          <a:p>
            <a:pPr>
              <a:lnSpc>
                <a:spcPct val="170000"/>
              </a:lnSpc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School/Family/ Community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Utilize community stakeholders in meeting families needs. </a:t>
            </a:r>
          </a:p>
          <a:p>
            <a:r>
              <a:rPr lang="en-US" dirty="0" smtClean="0"/>
              <a:t>Know that poverty is a reality for some families.</a:t>
            </a:r>
          </a:p>
          <a:p>
            <a:r>
              <a:rPr lang="en-US" dirty="0" smtClean="0"/>
              <a:t>Bring new solutions when creating activities for parent engagement.</a:t>
            </a:r>
          </a:p>
          <a:p>
            <a:r>
              <a:rPr lang="en-US" dirty="0" smtClean="0"/>
              <a:t>Adjust  meeting schedules, conferences times, be willing to make phone calls, home or work visits.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Family – </a:t>
            </a:r>
            <a:r>
              <a:rPr lang="en-US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What is poverty- types, family indicators,</a:t>
            </a:r>
          </a:p>
          <a:p>
            <a:r>
              <a:rPr lang="en-US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and hidden rules</a:t>
            </a:r>
            <a:endParaRPr lang="en-US" sz="2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609600" y="533400"/>
            <a:ext cx="8229600" cy="685800"/>
          </a:xfrm>
        </p:spPr>
        <p:txBody>
          <a:bodyPr>
            <a:noAutofit/>
          </a:bodyPr>
          <a:lstStyle/>
          <a:p>
            <a:r>
              <a:rPr lang="en-US" sz="5400" dirty="0" smtClean="0"/>
              <a:t>Agenda</a:t>
            </a:r>
            <a:endParaRPr lang="en-US" sz="540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“Education &amp; relationships are the keys to ending poverty in the developing world”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Child – </a:t>
            </a:r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Who are our students- education can change the poverty status and reduce the gap</a:t>
            </a:r>
            <a:endParaRPr lang="en-US" sz="1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Community- </a:t>
            </a:r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How do we best engage with families/ students/ community?</a:t>
            </a:r>
            <a:endParaRPr lang="en-US" sz="1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Partnership? – </a:t>
            </a:r>
            <a:r>
              <a:rPr lang="en-US" sz="19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How do we strengthen our</a:t>
            </a:r>
          </a:p>
          <a:p>
            <a:r>
              <a:rPr lang="en-US" sz="19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partnership for our students?</a:t>
            </a:r>
          </a:p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685800" y="4343400"/>
            <a:ext cx="1371600" cy="4572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Part D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685800" y="1828800"/>
            <a:ext cx="1371600" cy="685800"/>
            <a:chOff x="228600" y="1828800"/>
            <a:chExt cx="1371600" cy="685800"/>
          </a:xfrm>
        </p:grpSpPr>
        <p:sp>
          <p:nvSpPr>
            <p:cNvPr id="18" name="Rectangle 17"/>
            <p:cNvSpPr/>
            <p:nvPr/>
          </p:nvSpPr>
          <p:spPr>
            <a:xfrm>
              <a:off x="228600" y="1828800"/>
              <a:ext cx="1371600" cy="457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Part A</a:t>
              </a:r>
              <a:endParaRPr lang="en-US" dirty="0"/>
            </a:p>
          </p:txBody>
        </p:sp>
        <p:sp>
          <p:nvSpPr>
            <p:cNvPr id="19" name="Down Arrow 18"/>
            <p:cNvSpPr/>
            <p:nvPr/>
          </p:nvSpPr>
          <p:spPr>
            <a:xfrm>
              <a:off x="609600" y="2286000"/>
              <a:ext cx="609600" cy="228600"/>
            </a:xfrm>
            <a:prstGeom prst="downArrow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5800" y="2667000"/>
            <a:ext cx="1371600" cy="682052"/>
            <a:chOff x="221105" y="2518348"/>
            <a:chExt cx="1371600" cy="682052"/>
          </a:xfrm>
        </p:grpSpPr>
        <p:sp>
          <p:nvSpPr>
            <p:cNvPr id="21" name="Rectangle 20"/>
            <p:cNvSpPr/>
            <p:nvPr/>
          </p:nvSpPr>
          <p:spPr>
            <a:xfrm>
              <a:off x="221105" y="2518348"/>
              <a:ext cx="1371600" cy="457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Part B</a:t>
              </a:r>
              <a:endParaRPr lang="en-US" dirty="0"/>
            </a:p>
          </p:txBody>
        </p:sp>
        <p:sp>
          <p:nvSpPr>
            <p:cNvPr id="22" name="Down Arrow 21"/>
            <p:cNvSpPr/>
            <p:nvPr/>
          </p:nvSpPr>
          <p:spPr>
            <a:xfrm>
              <a:off x="609600" y="2971800"/>
              <a:ext cx="609600" cy="228600"/>
            </a:xfrm>
            <a:prstGeom prst="downArrow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85800" y="3505200"/>
            <a:ext cx="1371600" cy="685800"/>
            <a:chOff x="228600" y="3276600"/>
            <a:chExt cx="1371600" cy="685800"/>
          </a:xfrm>
        </p:grpSpPr>
        <p:sp>
          <p:nvSpPr>
            <p:cNvPr id="24" name="Rectangle 23"/>
            <p:cNvSpPr/>
            <p:nvPr/>
          </p:nvSpPr>
          <p:spPr>
            <a:xfrm>
              <a:off x="228600" y="3276600"/>
              <a:ext cx="1371600" cy="457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Part C</a:t>
              </a:r>
              <a:endParaRPr lang="en-US" dirty="0"/>
            </a:p>
          </p:txBody>
        </p:sp>
        <p:sp>
          <p:nvSpPr>
            <p:cNvPr id="25" name="Down Arrow 24"/>
            <p:cNvSpPr/>
            <p:nvPr/>
          </p:nvSpPr>
          <p:spPr>
            <a:xfrm>
              <a:off x="609600" y="3733800"/>
              <a:ext cx="609600" cy="228600"/>
            </a:xfrm>
            <a:prstGeom prst="downArrow">
              <a:avLst/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7" name="Picture 26" descr="FCE_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5029200"/>
            <a:ext cx="195072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FFC000"/>
                </a:solidFill>
              </a:rPr>
              <a:t>Suggestions for family engagement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1600" b="1" dirty="0" smtClean="0">
                <a:solidFill>
                  <a:srgbClr val="FF0000"/>
                </a:solidFill>
              </a:rPr>
              <a:t>“Locate a resilient kid and you will also find a caring adult – or several – who has guided him”</a:t>
            </a:r>
            <a:br>
              <a:rPr lang="en-US" sz="1600" b="1" dirty="0" smtClean="0">
                <a:solidFill>
                  <a:srgbClr val="FF0000"/>
                </a:solidFill>
              </a:rPr>
            </a:br>
            <a:r>
              <a:rPr lang="en-US" sz="1600" b="1" dirty="0" smtClean="0">
                <a:solidFill>
                  <a:srgbClr val="FF0000"/>
                </a:solidFill>
              </a:rPr>
              <a:t> Invincible kids US News &amp; World Report</a:t>
            </a:r>
            <a:endParaRPr lang="en-US" sz="16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4599709" y="1600200"/>
          <a:ext cx="3144982" cy="4523509"/>
        </p:xfrm>
        <a:graphic>
          <a:graphicData uri="http://schemas.openxmlformats.org/drawingml/2006/table">
            <a:tbl>
              <a:tblPr/>
              <a:tblGrid>
                <a:gridCol w="3144982"/>
              </a:tblGrid>
              <a:tr h="45235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5" name="Content Placeholder 4" descr="Literacy Night 03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676400"/>
            <a:ext cx="2438400" cy="1828800"/>
          </a:xfrm>
        </p:spPr>
      </p:pic>
      <p:pic>
        <p:nvPicPr>
          <p:cNvPr id="7" name="Picture 6" descr="DSCF9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181600" y="3886200"/>
            <a:ext cx="2438400" cy="182880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200" y="1600201"/>
          <a:ext cx="3886199" cy="4592782"/>
        </p:xfrm>
        <a:graphic>
          <a:graphicData uri="http://schemas.openxmlformats.org/drawingml/2006/table">
            <a:tbl>
              <a:tblPr/>
              <a:tblGrid>
                <a:gridCol w="3886199"/>
              </a:tblGrid>
              <a:tr h="45927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endParaRPr lang="en-US" sz="2000" dirty="0" smtClean="0"/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sz="2000" dirty="0" smtClean="0"/>
                        <a:t>Creating relationships is key to achievement and engagement for both students and parents.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Find ways to establish natural connections that will empower both students and families.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Utilize the museum format for events and activities.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Offer tools for learning at fun events and activities.</a:t>
                      </a:r>
                    </a:p>
                    <a:p>
                      <a:pPr>
                        <a:lnSpc>
                          <a:spcPct val="100000"/>
                        </a:lnSpc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Call parents by Mr. &amp; Mrs. as a sign of respect.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solidFill>
                  <a:srgbClr val="FFC000"/>
                </a:solidFill>
              </a:rPr>
              <a:t>Suggestions for family engagement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1600" b="1" dirty="0" smtClean="0">
                <a:solidFill>
                  <a:srgbClr val="FF0000"/>
                </a:solidFill>
              </a:rPr>
              <a:t>“Locate a resilient kid and you will also find a caring adult – or several – who has guided him”</a:t>
            </a:r>
            <a:br>
              <a:rPr lang="en-US" sz="1600" b="1" dirty="0" smtClean="0">
                <a:solidFill>
                  <a:srgbClr val="FF0000"/>
                </a:solidFill>
              </a:rPr>
            </a:br>
            <a:r>
              <a:rPr lang="en-US" sz="1600" b="1" dirty="0" smtClean="0">
                <a:solidFill>
                  <a:srgbClr val="FF0000"/>
                </a:solidFill>
              </a:rPr>
              <a:t> Invincible kids US News &amp; World Report</a:t>
            </a:r>
            <a:endParaRPr lang="en-US" sz="16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</p:nvPr>
        </p:nvGraphicFramePr>
        <p:xfrm>
          <a:off x="4599709" y="1600200"/>
          <a:ext cx="3144982" cy="4523509"/>
        </p:xfrm>
        <a:graphic>
          <a:graphicData uri="http://schemas.openxmlformats.org/drawingml/2006/table">
            <a:tbl>
              <a:tblPr/>
              <a:tblGrid>
                <a:gridCol w="3144982"/>
              </a:tblGrid>
              <a:tr h="45235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5" name="Content Placeholder 4" descr="Literacy Night 03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676400"/>
            <a:ext cx="2438400" cy="1828800"/>
          </a:xfrm>
        </p:spPr>
      </p:pic>
      <p:pic>
        <p:nvPicPr>
          <p:cNvPr id="7" name="Picture 6" descr="DSCF9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181600" y="3886200"/>
            <a:ext cx="2438400" cy="182880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200" y="1600201"/>
          <a:ext cx="3886199" cy="4632960"/>
        </p:xfrm>
        <a:graphic>
          <a:graphicData uri="http://schemas.openxmlformats.org/drawingml/2006/table">
            <a:tbl>
              <a:tblPr/>
              <a:tblGrid>
                <a:gridCol w="3886199"/>
              </a:tblGrid>
              <a:tr h="4592782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endParaRPr lang="en-US" sz="20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Deliver bad news through a story.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Allow preK children to attend events and activities.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Use humor but not sarcasm.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Offer water, tea or coffee at meetings.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Use an adult voice, don’t be condescending.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Explain hidden rules.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000" baseline="0" dirty="0" smtClean="0"/>
                        <a:t>Don’t accept behavior from adults that you won’t from your students.- expect respect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143000"/>
            <a:ext cx="4800600" cy="730250"/>
          </a:xfrm>
        </p:spPr>
        <p:txBody>
          <a:bodyPr>
            <a:noAutofit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solidFill>
                  <a:srgbClr val="FF0000"/>
                </a:solidFill>
              </a:rPr>
              <a:t>Thinking outside the box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6705600" cy="9144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School/Family/Community Discussion Points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Discuss the realities that your families face that you can bring solutions.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Share strategies that will be beneficial to educating parents on how to support their children.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95400"/>
            <a:ext cx="6858000" cy="414672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00CC00"/>
                </a:solidFill>
                <a:latin typeface="+mn-lt"/>
              </a:rPr>
              <a:t>Our partners in </a:t>
            </a:r>
            <a:r>
              <a:rPr lang="en-US" sz="2400" b="0" dirty="0" smtClean="0">
                <a:solidFill>
                  <a:srgbClr val="00CC00"/>
                </a:solidFill>
                <a:latin typeface="+mn-lt"/>
              </a:rPr>
              <a:t>educating</a:t>
            </a:r>
            <a:r>
              <a:rPr lang="en-US" sz="2400" dirty="0" smtClean="0">
                <a:solidFill>
                  <a:srgbClr val="00CC00"/>
                </a:solidFill>
                <a:latin typeface="+mn-lt"/>
              </a:rPr>
              <a:t> families in poverty</a:t>
            </a:r>
            <a:r>
              <a:rPr lang="en-US" sz="2400" dirty="0" smtClean="0">
                <a:latin typeface="+mn-lt"/>
              </a:rPr>
              <a:t/>
            </a:r>
            <a:br>
              <a:rPr lang="en-US" sz="2400" dirty="0" smtClean="0">
                <a:latin typeface="+mn-lt"/>
              </a:rPr>
            </a:br>
            <a:endParaRPr lang="en-US" sz="24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Partnerships</a:t>
            </a:r>
            <a:endParaRPr lang="en-US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 sz="7200" dirty="0" smtClean="0"/>
          </a:p>
          <a:p>
            <a:r>
              <a:rPr lang="en-US" sz="11200" dirty="0" smtClean="0">
                <a:latin typeface="+mj-lt"/>
              </a:rPr>
              <a:t>Know your community- ECFE, Head start</a:t>
            </a:r>
          </a:p>
          <a:p>
            <a:r>
              <a:rPr lang="en-US" sz="11200" dirty="0" smtClean="0">
                <a:latin typeface="+mj-lt"/>
              </a:rPr>
              <a:t>Businesses </a:t>
            </a:r>
            <a:r>
              <a:rPr lang="en-US" sz="11200" dirty="0" smtClean="0"/>
              <a:t>willing</a:t>
            </a:r>
            <a:r>
              <a:rPr lang="en-US" sz="11200" dirty="0" smtClean="0">
                <a:latin typeface="+mj-lt"/>
              </a:rPr>
              <a:t> to invest in Education</a:t>
            </a:r>
          </a:p>
          <a:p>
            <a:r>
              <a:rPr lang="en-US" sz="11200" dirty="0" smtClean="0">
                <a:latin typeface="+mj-lt"/>
              </a:rPr>
              <a:t>Retired teachers and other seniors</a:t>
            </a:r>
          </a:p>
          <a:p>
            <a:r>
              <a:rPr lang="en-US" sz="11200" dirty="0" smtClean="0">
                <a:latin typeface="+mj-lt"/>
              </a:rPr>
              <a:t>Churches for mentors, reading buddies</a:t>
            </a:r>
          </a:p>
          <a:p>
            <a:r>
              <a:rPr lang="en-US" sz="11200" dirty="0" smtClean="0">
                <a:latin typeface="+mj-lt"/>
              </a:rPr>
              <a:t>Concerned citizens</a:t>
            </a:r>
          </a:p>
          <a:p>
            <a:r>
              <a:rPr lang="en-US" sz="11200" dirty="0" smtClean="0">
                <a:latin typeface="+mj-lt"/>
              </a:rPr>
              <a:t>Rotary and other clubs</a:t>
            </a:r>
          </a:p>
          <a:p>
            <a:pPr>
              <a:lnSpc>
                <a:spcPct val="120000"/>
              </a:lnSpc>
              <a:buNone/>
            </a:pPr>
            <a:endParaRPr lang="en-US" sz="7200" dirty="0" smtClean="0"/>
          </a:p>
          <a:p>
            <a:pPr>
              <a:buNone/>
            </a:pPr>
            <a:endParaRPr lang="en-US" sz="7200" dirty="0" smtClean="0"/>
          </a:p>
          <a:p>
            <a:endParaRPr lang="en-US" sz="7200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95400"/>
            <a:ext cx="6553200" cy="414672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00CC00"/>
                </a:solidFill>
                <a:latin typeface="+mn-lt"/>
              </a:rPr>
              <a:t>Our </a:t>
            </a:r>
            <a:r>
              <a:rPr lang="en-US" sz="2400" b="0" dirty="0" smtClean="0">
                <a:solidFill>
                  <a:srgbClr val="00CC00"/>
                </a:solidFill>
                <a:latin typeface="+mn-lt"/>
              </a:rPr>
              <a:t>partners</a:t>
            </a:r>
            <a:r>
              <a:rPr lang="en-US" sz="2400" dirty="0" smtClean="0">
                <a:solidFill>
                  <a:srgbClr val="00CC00"/>
                </a:solidFill>
                <a:latin typeface="+mn-lt"/>
              </a:rPr>
              <a:t> in educating families in poverty</a:t>
            </a: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Partnerships</a:t>
            </a:r>
            <a:endParaRPr lang="en-US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endParaRPr lang="en-US" sz="7200" dirty="0" smtClean="0"/>
          </a:p>
          <a:p>
            <a:r>
              <a:rPr lang="en-US" sz="8000" dirty="0" smtClean="0"/>
              <a:t>NWSISD</a:t>
            </a:r>
          </a:p>
          <a:p>
            <a:r>
              <a:rPr lang="en-US" sz="8000" dirty="0" smtClean="0"/>
              <a:t>Humanities Center</a:t>
            </a:r>
          </a:p>
          <a:p>
            <a:r>
              <a:rPr lang="en-US" sz="8000" dirty="0" smtClean="0"/>
              <a:t>MDE  resources</a:t>
            </a:r>
          </a:p>
          <a:p>
            <a:r>
              <a:rPr lang="en-US" sz="8000" dirty="0" smtClean="0"/>
              <a:t>Parks &amp; Rec.</a:t>
            </a:r>
          </a:p>
          <a:p>
            <a:r>
              <a:rPr lang="en-US" sz="8000" dirty="0" smtClean="0"/>
              <a:t>District and school staff</a:t>
            </a:r>
          </a:p>
          <a:p>
            <a:endParaRPr lang="en-US" sz="8000" dirty="0" smtClean="0"/>
          </a:p>
          <a:p>
            <a:pPr>
              <a:buNone/>
            </a:pPr>
            <a:r>
              <a:rPr lang="en-US" sz="8000" dirty="0" smtClean="0"/>
              <a:t>The above are many of the  people that are usually willing and able to partner with schools. </a:t>
            </a:r>
          </a:p>
          <a:p>
            <a:pPr>
              <a:buNone/>
            </a:pPr>
            <a:endParaRPr lang="en-US" sz="7200" dirty="0" smtClean="0"/>
          </a:p>
          <a:p>
            <a:pPr>
              <a:buNone/>
            </a:pPr>
            <a:endParaRPr lang="en-US" sz="7200" dirty="0" smtClean="0"/>
          </a:p>
          <a:p>
            <a:endParaRPr lang="en-US" sz="7200" dirty="0" smtClean="0"/>
          </a:p>
          <a:p>
            <a:endParaRPr lang="en-US" dirty="0" smtClean="0"/>
          </a:p>
          <a:p>
            <a:endParaRPr lang="en-US" sz="5600" dirty="0" smtClean="0">
              <a:latin typeface="+mj-lt"/>
            </a:endParaRPr>
          </a:p>
          <a:p>
            <a:endParaRPr lang="en-US" sz="5600" dirty="0" smtClean="0">
              <a:latin typeface="+mj-lt"/>
            </a:endParaRPr>
          </a:p>
          <a:p>
            <a:pPr>
              <a:buNone/>
            </a:pPr>
            <a:r>
              <a:rPr lang="en-US" sz="5600" dirty="0" smtClean="0">
                <a:latin typeface="+mj-lt"/>
              </a:rPr>
              <a:t>http://www.pepartnership.org/school,-family,--community-partnerships.aspx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Purpose of Partnerships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FFC000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endParaRPr lang="en-US" b="0" dirty="0" smtClean="0"/>
          </a:p>
          <a:p>
            <a:pPr>
              <a:buFont typeface="Wingdings" pitchFamily="2" charset="2"/>
              <a:buChar char="§"/>
            </a:pPr>
            <a:r>
              <a:rPr lang="en-US" b="0" dirty="0" smtClean="0"/>
              <a:t>Keep in mind the target – Focus on student achievement not parent involvement</a:t>
            </a:r>
          </a:p>
          <a:p>
            <a:pPr>
              <a:buFont typeface="Wingdings" pitchFamily="2" charset="2"/>
              <a:buChar char="§"/>
            </a:pPr>
            <a:r>
              <a:rPr lang="en-US" b="0" dirty="0" smtClean="0"/>
              <a:t>Consider the disparities and family realities when brainstorming solutions</a:t>
            </a:r>
          </a:p>
          <a:p>
            <a:pPr>
              <a:buFont typeface="Wingdings" pitchFamily="2" charset="2"/>
              <a:buChar char="§"/>
            </a:pPr>
            <a:r>
              <a:rPr lang="en-US" b="0" dirty="0" smtClean="0"/>
              <a:t>Be realistic but imaginative</a:t>
            </a:r>
          </a:p>
          <a:p>
            <a:endParaRPr lang="en-US" b="0" dirty="0" smtClean="0"/>
          </a:p>
          <a:p>
            <a:endParaRPr lang="en-US" b="0" dirty="0" smtClean="0"/>
          </a:p>
          <a:p>
            <a:r>
              <a:rPr lang="en-US" b="0" dirty="0" smtClean="0"/>
              <a:t>“</a:t>
            </a:r>
            <a:r>
              <a:rPr lang="en-US" b="0" i="1" dirty="0" smtClean="0"/>
              <a:t>The greatest asset is yourself and the relationships you foster and create that will propel a child to limitless pursuits.”</a:t>
            </a:r>
            <a:r>
              <a:rPr lang="en-US" b="0" dirty="0" smtClean="0"/>
              <a:t> Gale Cannon 2011</a:t>
            </a:r>
          </a:p>
          <a:p>
            <a:endParaRPr lang="en-US" b="0" dirty="0" smtClean="0"/>
          </a:p>
          <a:p>
            <a:pPr>
              <a:buFont typeface="Wingdings" pitchFamily="2" charset="2"/>
              <a:buChar char="§"/>
            </a:pPr>
            <a:endParaRPr lang="en-US" b="0" dirty="0" smtClean="0"/>
          </a:p>
          <a:p>
            <a:pPr>
              <a:buFont typeface="Wingdings" pitchFamily="2" charset="2"/>
              <a:buChar char="§"/>
            </a:pPr>
            <a:endParaRPr lang="en-US" b="0" dirty="0" smtClean="0"/>
          </a:p>
          <a:p>
            <a:pPr>
              <a:buFont typeface="Wingdings" pitchFamily="2" charset="2"/>
              <a:buChar char="§"/>
            </a:pPr>
            <a:endParaRPr lang="en-US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CC00"/>
                </a:solidFill>
              </a:rPr>
              <a:t>Build and sustain successful partnerships</a:t>
            </a:r>
            <a:endParaRPr lang="en-US" dirty="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/>
              <a:t>Questions and/or comments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6629400" cy="11430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Discussion on families in poverty</a:t>
            </a:r>
            <a:endParaRPr lang="en-US" sz="3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Epstein, Joyce, presentation “School/Home/ </a:t>
            </a:r>
            <a:r>
              <a:rPr lang="en-US" sz="2400" smtClean="0"/>
              <a:t>Community Partnerships” 2011</a:t>
            </a:r>
          </a:p>
          <a:p>
            <a:r>
              <a:rPr lang="en-US" sz="2400" dirty="0" smtClean="0"/>
              <a:t>Jensen</a:t>
            </a:r>
            <a:r>
              <a:rPr lang="en-US" sz="2400" dirty="0" smtClean="0"/>
              <a:t>, Eric, “ Teaching with Poverty in Mind”.</a:t>
            </a:r>
          </a:p>
          <a:p>
            <a:r>
              <a:rPr lang="en-US" sz="2400" dirty="0" err="1" smtClean="0"/>
              <a:t>Kaff</a:t>
            </a:r>
            <a:r>
              <a:rPr lang="en-US" sz="2400" dirty="0" smtClean="0"/>
              <a:t>, M &amp; Devin, M </a:t>
            </a:r>
            <a:r>
              <a:rPr lang="en-US" sz="2400" dirty="0" err="1" smtClean="0"/>
              <a:t>Phd</a:t>
            </a:r>
            <a:r>
              <a:rPr lang="en-US" sz="2400" dirty="0" smtClean="0"/>
              <a:t>., “Understanding the educational implications related to poverty- presentation.</a:t>
            </a:r>
          </a:p>
          <a:p>
            <a:r>
              <a:rPr lang="en-US" sz="2400" dirty="0" smtClean="0"/>
              <a:t>Payne, Ruby, “ A Framework for Understanding Poverty”, aha! Process, Inc., Highlands, TX, 1996.</a:t>
            </a:r>
          </a:p>
          <a:p>
            <a:r>
              <a:rPr lang="en-US" sz="2400" dirty="0" err="1" smtClean="0"/>
              <a:t>Pellettieri</a:t>
            </a:r>
            <a:r>
              <a:rPr lang="en-US" sz="2400" dirty="0" smtClean="0"/>
              <a:t>, Judith, Ed. D, “ Know Their Class Lower, Middle, Upper , Alternative. Presentation.</a:t>
            </a:r>
          </a:p>
          <a:p>
            <a:r>
              <a:rPr lang="en-US" sz="2400" dirty="0" smtClean="0"/>
              <a:t>Policy Information Report, “ Parsing the Achievement Gap. Baseline for tracking progress”. </a:t>
            </a:r>
          </a:p>
          <a:p>
            <a:pPr>
              <a:buNone/>
            </a:pPr>
            <a:endParaRPr lang="en-US" sz="2400" dirty="0" smtClean="0"/>
          </a:p>
          <a:p>
            <a:endParaRPr lang="en-US" sz="20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CC00"/>
                </a:solidFill>
              </a:rPr>
              <a:t>The Family &amp; Poverty</a:t>
            </a:r>
            <a:endParaRPr lang="en-US" b="1" dirty="0">
              <a:solidFill>
                <a:srgbClr val="00CC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en-US" sz="3600" b="0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Poverty can be defined as a lack of resources-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buFontTx/>
              <a:buChar char="-"/>
            </a:pPr>
            <a:r>
              <a:rPr lang="en-US" sz="3200" b="0" dirty="0" smtClean="0"/>
              <a:t>Financial – money to purchase goods &amp; services</a:t>
            </a:r>
          </a:p>
          <a:p>
            <a:pPr>
              <a:buFontTx/>
              <a:buChar char="-"/>
            </a:pPr>
            <a:r>
              <a:rPr lang="en-US" sz="3200" b="0" dirty="0" smtClean="0"/>
              <a:t>Emotional – being able to choose and control emotional responses</a:t>
            </a:r>
          </a:p>
          <a:p>
            <a:pPr>
              <a:buFontTx/>
              <a:buChar char="-"/>
            </a:pPr>
            <a:r>
              <a:rPr lang="en-US" sz="3200" b="0" dirty="0" smtClean="0"/>
              <a:t>Mental – having skills ( reading, writing etc) to deal with daily life</a:t>
            </a:r>
          </a:p>
          <a:p>
            <a:pPr>
              <a:buFontTx/>
              <a:buChar char="-"/>
            </a:pPr>
            <a:r>
              <a:rPr lang="en-US" sz="3200" b="0" dirty="0" smtClean="0"/>
              <a:t>Spiritual- belief in a divine purpose of guidance</a:t>
            </a:r>
          </a:p>
          <a:p>
            <a:endParaRPr lang="en-US" sz="2400" b="0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25000" lnSpcReduction="20000"/>
          </a:bodyPr>
          <a:lstStyle/>
          <a:p>
            <a:endParaRPr lang="en-US" sz="7400" dirty="0" smtClean="0"/>
          </a:p>
          <a:p>
            <a:r>
              <a:rPr lang="en-US" sz="7400" dirty="0" smtClean="0"/>
              <a:t>What is poverty</a:t>
            </a:r>
            <a:r>
              <a:rPr lang="en-US" sz="5000" dirty="0" smtClean="0"/>
              <a:t>?</a:t>
            </a:r>
            <a:endParaRPr lang="en-US" sz="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CC00"/>
                </a:solidFill>
              </a:rPr>
              <a:t>The Family &amp; Poverty</a:t>
            </a:r>
            <a:endParaRPr lang="en-US" b="1" dirty="0">
              <a:solidFill>
                <a:srgbClr val="00CC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3600" b="0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Poverty can be defined as a lack of resources-</a:t>
            </a:r>
          </a:p>
          <a:p>
            <a:pPr>
              <a:lnSpc>
                <a:spcPct val="100000"/>
              </a:lnSpc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en-US" sz="3200" b="0" dirty="0" smtClean="0"/>
              <a:t>Physical- health and mobility</a:t>
            </a:r>
          </a:p>
          <a:p>
            <a:pPr>
              <a:buFontTx/>
              <a:buChar char="-"/>
            </a:pPr>
            <a:r>
              <a:rPr lang="en-US" sz="3200" b="0" dirty="0" smtClean="0"/>
              <a:t>Support Systems – family and back up resources</a:t>
            </a:r>
          </a:p>
          <a:p>
            <a:pPr>
              <a:buFontTx/>
              <a:buChar char="-"/>
            </a:pPr>
            <a:r>
              <a:rPr lang="en-US" sz="3200" b="0" dirty="0" smtClean="0"/>
              <a:t>Relationships/Role Models- other adults to mentor</a:t>
            </a:r>
          </a:p>
          <a:p>
            <a:pPr>
              <a:buFontTx/>
              <a:buChar char="-"/>
            </a:pPr>
            <a:r>
              <a:rPr lang="en-US" sz="3200" b="0" dirty="0" smtClean="0"/>
              <a:t>Knowledge of hidden rules- unspoken rules or cues</a:t>
            </a:r>
          </a:p>
          <a:p>
            <a:endParaRPr lang="en-US" sz="2400" b="0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32500" lnSpcReduction="20000"/>
          </a:bodyPr>
          <a:lstStyle/>
          <a:p>
            <a:endParaRPr lang="en-US" dirty="0" smtClean="0"/>
          </a:p>
          <a:p>
            <a:r>
              <a:rPr lang="en-US" sz="5000" dirty="0" smtClean="0"/>
              <a:t>What is poverty?</a:t>
            </a:r>
            <a:endParaRPr lang="en-US" sz="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Generational </a:t>
            </a:r>
            <a:r>
              <a:rPr lang="en-US" dirty="0" smtClean="0"/>
              <a:t>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4040188" cy="4068763"/>
          </a:xfrm>
          <a:ln>
            <a:solidFill>
              <a:srgbClr val="FFC000"/>
            </a:solidFill>
          </a:ln>
        </p:spPr>
        <p:txBody>
          <a:bodyPr/>
          <a:lstStyle/>
          <a:p>
            <a:r>
              <a:rPr lang="en-US" dirty="0" smtClean="0"/>
              <a:t>People living in poverty for at least 2 generations</a:t>
            </a:r>
          </a:p>
          <a:p>
            <a:r>
              <a:rPr lang="en-US" dirty="0" smtClean="0"/>
              <a:t>Characteristics surface sooner if the family lives with others who are from generational poverty. </a:t>
            </a:r>
          </a:p>
          <a:p>
            <a:r>
              <a:rPr lang="en-US" dirty="0" smtClean="0"/>
              <a:t>Often the attitude in generational poverty is that society owes one a living.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dirty="0" smtClean="0"/>
              <a:t>Lack of resources due to a particular event i.e., death, chronic illness, divorce, job loss.</a:t>
            </a:r>
          </a:p>
          <a:p>
            <a:r>
              <a:rPr lang="en-US" dirty="0" smtClean="0"/>
              <a:t>Often the attitude in situational poverty is one of pride and a refusal to accept charity. </a:t>
            </a:r>
          </a:p>
          <a:p>
            <a:r>
              <a:rPr lang="en-US" dirty="0" smtClean="0"/>
              <a:t>Individuals in situational poverty often bring more resources than those of generational poverty.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situational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CC00"/>
                </a:solidFill>
              </a:rPr>
              <a:t>Types of Poverty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Generational VS Situational Poverty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CC00"/>
                </a:solidFill>
              </a:rPr>
              <a:t>Family indicators</a:t>
            </a:r>
            <a:endParaRPr lang="en-US" sz="2800" dirty="0">
              <a:solidFill>
                <a:srgbClr val="00CC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Facts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Maternal education is biggest indicator of child’s school success.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Maternal depression has major impact on preschool learning.</a:t>
            </a:r>
          </a:p>
          <a:p>
            <a:r>
              <a:rPr lang="en-US" dirty="0" smtClean="0"/>
              <a:t>Children in poverty may not know hidden rules of middle class.</a:t>
            </a:r>
          </a:p>
          <a:p>
            <a:r>
              <a:rPr lang="en-US" dirty="0" smtClean="0"/>
              <a:t>Language issues can cause students from generational poverty not to fully develop cognitive structures needed to learn at levels required by state tests.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1600" dirty="0" smtClean="0"/>
              <a:t>Article on  One of the best stories I’ve ever read.</a:t>
            </a: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CC00"/>
                </a:solidFill>
              </a:rPr>
              <a:t>Family indicators</a:t>
            </a:r>
            <a:endParaRPr lang="en-US" sz="2800" dirty="0">
              <a:solidFill>
                <a:srgbClr val="00CC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Facts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Relationships are the key motivators for learning- for students of generational poverty.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Poor children are more likely to suffer from developmental delays and higher drop-out of high school.</a:t>
            </a:r>
          </a:p>
          <a:p>
            <a:r>
              <a:rPr lang="en-US" dirty="0" smtClean="0"/>
              <a:t>Poor children are more likely to have Early childhood delays, low birth weight, lead poisoning.</a:t>
            </a:r>
          </a:p>
          <a:p>
            <a:r>
              <a:rPr lang="en-US" dirty="0" smtClean="0"/>
              <a:t>Poor children may often watch more television, read less and exercise less.</a:t>
            </a:r>
          </a:p>
          <a:p>
            <a:endParaRPr lang="en-US" dirty="0" smtClean="0"/>
          </a:p>
          <a:p>
            <a:pPr>
              <a:buNone/>
            </a:pPr>
            <a:r>
              <a:rPr lang="en-US" sz="1600" dirty="0" smtClean="0"/>
              <a:t>Article on  One of the best stories I’ve ever read.</a:t>
            </a: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Middle class norms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Be respectful of others.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Always be on time.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Raise your hands before you speak.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Keep your hands, feet and objects to yourself.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Don’t talk when someone else is talking.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No food or drink in the classroom.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 student will have all their materials in class.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Students will obey district and school rules.</a:t>
            </a:r>
          </a:p>
          <a:p>
            <a:endParaRPr lang="en-US" dirty="0" smtClean="0"/>
          </a:p>
          <a:p>
            <a:endParaRPr lang="en-US" dirty="0" smtClean="0"/>
          </a:p>
          <a:p>
            <a:pPr lvl="3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The strong survive.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 will raise my voice to be heard.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You may have to fight to protect your family and friends.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 need to know where to get what I want when I need it.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 have to protect my stuff.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1400" b="1" dirty="0" smtClean="0">
                <a:solidFill>
                  <a:srgbClr val="FF0000"/>
                </a:solidFill>
              </a:rPr>
              <a:t>Quiz on Hidden Rules..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dirty="0" smtClean="0"/>
              <a:t>Lower class norms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733200"/>
            <a:ext cx="8229600" cy="5622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CC00"/>
                </a:solidFill>
              </a:rPr>
              <a:t>What are hidden rules? Exercises-</a:t>
            </a:r>
            <a:r>
              <a:rPr lang="en-US" sz="2400" dirty="0" smtClean="0"/>
              <a:t>-</a:t>
            </a:r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Public schools operate from middle class norms and values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7543800" y="762000"/>
            <a:ext cx="1295400" cy="1066800"/>
          </a:xfrm>
          <a:prstGeom prst="wedgeEllipseCallout">
            <a:avLst/>
          </a:prstGeom>
          <a:solidFill>
            <a:schemeClr val="accent2">
              <a:lumMod val="40000"/>
              <a:lumOff val="60000"/>
              <a:alpha val="3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What does class have to do with it?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CC00"/>
                </a:solidFill>
              </a:rPr>
              <a:t>Family-Discussion Points</a:t>
            </a:r>
            <a:endParaRPr lang="en-US" b="1" dirty="0">
              <a:solidFill>
                <a:srgbClr val="00CC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dirty="0" smtClean="0"/>
              <a:t>What was reinforcing to you?</a:t>
            </a:r>
          </a:p>
          <a:p>
            <a:pPr>
              <a:buNone/>
            </a:pPr>
            <a:r>
              <a:rPr lang="en-US" dirty="0" smtClean="0"/>
              <a:t>(content that you already knew)</a:t>
            </a:r>
          </a:p>
          <a:p>
            <a:r>
              <a:rPr lang="en-US" dirty="0" smtClean="0"/>
              <a:t>What was fresh, novel and new to you?</a:t>
            </a:r>
          </a:p>
          <a:p>
            <a:r>
              <a:rPr lang="en-US" dirty="0" smtClean="0"/>
              <a:t>Given what you now know, what does this suggest you might do differently in your work?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3EFC975-E935-4728-A7F3-392CF9CF8DC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521</TotalTime>
  <Words>1629</Words>
  <Application>Microsoft Office PowerPoint</Application>
  <PresentationFormat>On-screen Show (4:3)</PresentationFormat>
  <Paragraphs>250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Franklin Gothic Book</vt:lpstr>
      <vt:lpstr>Wingdings 2</vt:lpstr>
      <vt:lpstr>Perpetua</vt:lpstr>
      <vt:lpstr>Wingdings</vt:lpstr>
      <vt:lpstr>Calibri</vt:lpstr>
      <vt:lpstr>Technic</vt:lpstr>
      <vt:lpstr>NWSISD-FAMILY &amp; COMMUNITY EMPOWERMENT PROGRAM </vt:lpstr>
      <vt:lpstr>Agenda</vt:lpstr>
      <vt:lpstr>The Family &amp; Poverty</vt:lpstr>
      <vt:lpstr>The Family &amp; Poverty</vt:lpstr>
      <vt:lpstr>Types of Poverty </vt:lpstr>
      <vt:lpstr>Family indicators</vt:lpstr>
      <vt:lpstr>Family indicators</vt:lpstr>
      <vt:lpstr>What are hidden rules? Exercises--</vt:lpstr>
      <vt:lpstr>Family-Discussion Points</vt:lpstr>
      <vt:lpstr>How do your students differ?</vt:lpstr>
      <vt:lpstr>Breaking out of poverty</vt:lpstr>
      <vt:lpstr>Language influences Cognition</vt:lpstr>
      <vt:lpstr>Data from article on print environments between high &amp; low socioeconomic status</vt:lpstr>
      <vt:lpstr>Language and families in poverty</vt:lpstr>
      <vt:lpstr> What determines ones ability to learn?</vt:lpstr>
      <vt:lpstr>The Academic Brain</vt:lpstr>
      <vt:lpstr>Child-Discussion points.</vt:lpstr>
      <vt:lpstr>School/Family/ Community</vt:lpstr>
      <vt:lpstr>School/Family/ Community</vt:lpstr>
      <vt:lpstr>Suggestions for family engagement “Locate a resilient kid and you will also find a caring adult – or several – who has guided him”  Invincible kids US News &amp; World Report</vt:lpstr>
      <vt:lpstr>Suggestions for family engagement “Locate a resilient kid and you will also find a caring adult – or several – who has guided him”  Invincible kids US News &amp; World Report</vt:lpstr>
      <vt:lpstr> Thinking outside the box</vt:lpstr>
      <vt:lpstr>Our partners in educating families in poverty </vt:lpstr>
      <vt:lpstr>Our partners in educating families in poverty </vt:lpstr>
      <vt:lpstr>   Purpose of Partnerships   </vt:lpstr>
      <vt:lpstr>Questions and/or comments</vt:lpstr>
      <vt:lpstr>Credits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NWSISD-FAMILY &amp; COMMUNITY EMPOWERMENT PROGRAM</dc:title>
  <dc:creator>Gale Cannon</dc:creator>
  <cp:lastModifiedBy>Gale Cannon</cp:lastModifiedBy>
  <cp:revision>59</cp:revision>
  <dcterms:created xsi:type="dcterms:W3CDTF">2011-11-11T20:07:18Z</dcterms:created>
  <dcterms:modified xsi:type="dcterms:W3CDTF">2011-11-22T16:27:17Z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TC018572779991</vt:lpwstr>
  </property>
</Properties>
</file>